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 b="def" i="def"/>
      <a:tcStyle>
        <a:tcBdr/>
        <a:fill>
          <a:solidFill>
            <a:srgbClr val="FFF1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/Relationships>

</file>

<file path=ppt/media/image1.gif>
</file>

<file path=ppt/media/image1.jpeg>
</file>

<file path=ppt/media/image1.png>
</file>

<file path=ppt/media/image2.gif>
</file>

<file path=ppt/media/image2.jpeg>
</file>

<file path=ppt/media/image2.png>
</file>

<file path=ppt/media/image3.gif>
</file>

<file path=ppt/media/image3.jpeg>
</file>

<file path=ppt/media/image4.gif>
</file>

<file path=ppt/media/image5.gif>
</file>

<file path=ppt/media/image6.g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3" name="Shape 6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>
        <a:latin typeface="+mj-lt"/>
        <a:ea typeface="+mj-ea"/>
        <a:cs typeface="+mj-cs"/>
        <a:sym typeface="Helvetica Neue"/>
      </a:defRPr>
    </a:lvl1pPr>
    <a:lvl2pPr indent="228600" latinLnBrk="0">
      <a:defRPr>
        <a:latin typeface="+mj-lt"/>
        <a:ea typeface="+mj-ea"/>
        <a:cs typeface="+mj-cs"/>
        <a:sym typeface="Helvetica Neue"/>
      </a:defRPr>
    </a:lvl2pPr>
    <a:lvl3pPr indent="457200" latinLnBrk="0">
      <a:defRPr>
        <a:latin typeface="+mj-lt"/>
        <a:ea typeface="+mj-ea"/>
        <a:cs typeface="+mj-cs"/>
        <a:sym typeface="Helvetica Neue"/>
      </a:defRPr>
    </a:lvl3pPr>
    <a:lvl4pPr indent="685800" latinLnBrk="0">
      <a:defRPr>
        <a:latin typeface="+mj-lt"/>
        <a:ea typeface="+mj-ea"/>
        <a:cs typeface="+mj-cs"/>
        <a:sym typeface="Helvetica Neue"/>
      </a:defRPr>
    </a:lvl4pPr>
    <a:lvl5pPr indent="914400" latinLnBrk="0">
      <a:defRPr>
        <a:latin typeface="+mj-lt"/>
        <a:ea typeface="+mj-ea"/>
        <a:cs typeface="+mj-cs"/>
        <a:sym typeface="Helvetica Neue"/>
      </a:defRPr>
    </a:lvl5pPr>
    <a:lvl6pPr indent="1143000" latinLnBrk="0">
      <a:defRPr>
        <a:latin typeface="+mj-lt"/>
        <a:ea typeface="+mj-ea"/>
        <a:cs typeface="+mj-cs"/>
        <a:sym typeface="Helvetica Neue"/>
      </a:defRPr>
    </a:lvl6pPr>
    <a:lvl7pPr indent="1371600" latinLnBrk="0">
      <a:defRPr>
        <a:latin typeface="+mj-lt"/>
        <a:ea typeface="+mj-ea"/>
        <a:cs typeface="+mj-cs"/>
        <a:sym typeface="Helvetica Neue"/>
      </a:defRPr>
    </a:lvl7pPr>
    <a:lvl8pPr indent="1600200" latinLnBrk="0">
      <a:defRPr>
        <a:latin typeface="+mj-lt"/>
        <a:ea typeface="+mj-ea"/>
        <a:cs typeface="+mj-cs"/>
        <a:sym typeface="Helvetica Neue"/>
      </a:defRPr>
    </a:lvl8pPr>
    <a:lvl9pPr indent="1828800" latinLnBrk="0">
      <a:defRPr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Foli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" name="Shape 13"/>
          <p:cNvSpPr/>
          <p:nvPr/>
        </p:nvSpPr>
        <p:spPr>
          <a:xfrm>
            <a:off x="442800" y="297126"/>
            <a:ext cx="8285999" cy="1"/>
          </a:xfrm>
          <a:prstGeom prst="line">
            <a:avLst/>
          </a:prstGeom>
          <a:ln>
            <a:solidFill>
              <a:srgbClr val="EFEFE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li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lio layout on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02.jpg" descr="EB_orange_gradient_02.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7150" y="-34250"/>
            <a:ext cx="9258297" cy="5223298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2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lio layout on blue/green 1">
    <p:bg>
      <p:bgPr>
        <a:solidFill>
          <a:srgbClr val="007F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lio layout on blue/green 2">
    <p:bg>
      <p:bgPr>
        <a:solidFill>
          <a:srgbClr val="39C2C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lio layout on mint">
    <p:bg>
      <p:bgPr>
        <a:solidFill>
          <a:srgbClr val="6AED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ull bleed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sldNum" sz="quarter" idx="2"/>
          </p:nvPr>
        </p:nvSpPr>
        <p:spPr>
          <a:xfrm>
            <a:off x="4419600" y="4608064"/>
            <a:ext cx="2133600" cy="318397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sldNum" sz="quarter" idx="2"/>
          </p:nvPr>
        </p:nvSpPr>
        <p:spPr>
          <a:xfrm>
            <a:off x="8506970" y="4747392"/>
            <a:ext cx="308561" cy="293827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8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" name="Shape 3"/>
          <p:cNvSpPr/>
          <p:nvPr/>
        </p:nvSpPr>
        <p:spPr>
          <a:xfrm>
            <a:off x="442799" y="297126"/>
            <a:ext cx="3903302" cy="1"/>
          </a:xfrm>
          <a:prstGeom prst="line">
            <a:avLst/>
          </a:prstGeom>
          <a:ln>
            <a:solidFill>
              <a:srgbClr val="EFEFE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4" name="Shape 4"/>
          <p:cNvSpPr/>
          <p:nvPr>
            <p:ph type="title"/>
          </p:nvPr>
        </p:nvSpPr>
        <p:spPr>
          <a:xfrm>
            <a:off x="457200" y="69056"/>
            <a:ext cx="8229600" cy="113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5" name="Shape 5"/>
          <p:cNvSpPr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gif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gif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gif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gif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gif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hyperlink" Target="https://github.com/viniciusfeitosa/pyconar2016" TargetMode="Externa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00.jpg" descr="Orange_gradient_02.jpg"/>
          <p:cNvPicPr>
            <a:picLocks noChangeAspect="1"/>
          </p:cNvPicPr>
          <p:nvPr/>
        </p:nvPicPr>
        <p:blipFill>
          <a:blip r:embed="rId2">
            <a:extLst/>
          </a:blip>
          <a:srcRect l="0" t="0" r="703" b="2476"/>
          <a:stretch>
            <a:fillRect/>
          </a:stretch>
        </p:blipFill>
        <p:spPr>
          <a:xfrm>
            <a:off x="0" y="-11297"/>
            <a:ext cx="9144001" cy="5154901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Shape 66"/>
          <p:cNvSpPr/>
          <p:nvPr>
            <p:ph type="sldNum" sz="quarter" idx="4294967295"/>
          </p:nvPr>
        </p:nvSpPr>
        <p:spPr>
          <a:xfrm>
            <a:off x="8754975" y="4700818"/>
            <a:ext cx="266182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sp>
        <p:nvSpPr>
          <p:cNvPr id="67" name="Shape 67"/>
          <p:cNvSpPr/>
          <p:nvPr/>
        </p:nvSpPr>
        <p:spPr>
          <a:xfrm>
            <a:off x="331348" y="2571750"/>
            <a:ext cx="5503799" cy="640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Introducción al Gevent</a:t>
            </a:r>
          </a:p>
        </p:txBody>
      </p:sp>
      <p:sp>
        <p:nvSpPr>
          <p:cNvPr id="68" name="Shape 68"/>
          <p:cNvSpPr/>
          <p:nvPr/>
        </p:nvSpPr>
        <p:spPr>
          <a:xfrm flipH="1" flipV="1">
            <a:off x="5985199" y="2567420"/>
            <a:ext cx="2723401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69" name="Shape 69"/>
          <p:cNvSpPr/>
          <p:nvPr/>
        </p:nvSpPr>
        <p:spPr>
          <a:xfrm flipH="1" flipV="1">
            <a:off x="442799" y="2567427"/>
            <a:ext cx="5428200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70" name="Shape 70"/>
          <p:cNvSpPr/>
          <p:nvPr/>
        </p:nvSpPr>
        <p:spPr>
          <a:xfrm>
            <a:off x="5894875" y="2647950"/>
            <a:ext cx="2813701" cy="830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Vinicius Feitosa Pacheco</a:t>
            </a:r>
          </a:p>
          <a:p>
            <a:pPr/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>
              <a:defRPr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@ViniciusPach</a:t>
            </a:r>
          </a:p>
        </p:txBody>
      </p:sp>
      <p:sp>
        <p:nvSpPr>
          <p:cNvPr id="71" name="Shape 71"/>
          <p:cNvSpPr/>
          <p:nvPr/>
        </p:nvSpPr>
        <p:spPr>
          <a:xfrm>
            <a:off x="354098" y="2124585"/>
            <a:ext cx="2813700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27.11.16</a:t>
            </a:r>
          </a:p>
        </p:txBody>
      </p:sp>
      <p:pic>
        <p:nvPicPr>
          <p:cNvPr id="72" name="image01.png" descr="Eventbrite_wordmark_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0127" y="1385082"/>
            <a:ext cx="2142901" cy="502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1" name="Shape 111"/>
          <p:cNvSpPr/>
          <p:nvPr/>
        </p:nvSpPr>
        <p:spPr>
          <a:xfrm>
            <a:off x="268144" y="1499149"/>
            <a:ext cx="6056702" cy="2557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Nativo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Mejora el desempeño </a:t>
            </a:r>
          </a:p>
          <a:p>
            <a:pPr marL="457200" indent="-342900">
              <a:lnSpc>
                <a:spcPct val="150000"/>
              </a:lnSpc>
              <a:buClr>
                <a:srgbClr val="FF0000"/>
              </a:buClr>
              <a:buSzPct val="100000"/>
              <a:buFont typeface="Lato Regular"/>
              <a:buChar char="●"/>
              <a:defRPr sz="1800">
                <a:solidFill>
                  <a:srgbClr val="FF0000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GIL</a:t>
            </a:r>
          </a:p>
          <a:p>
            <a:pPr marL="457200" indent="-342900">
              <a:lnSpc>
                <a:spcPct val="150000"/>
              </a:lnSpc>
              <a:buClr>
                <a:srgbClr val="FF0000"/>
              </a:buClr>
              <a:buSzPct val="100000"/>
              <a:buFont typeface="Lato Regular"/>
              <a:buChar char="●"/>
              <a:defRPr sz="1800">
                <a:solidFill>
                  <a:srgbClr val="FF0000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Controlado por SO</a:t>
            </a:r>
          </a:p>
          <a:p>
            <a:pPr>
              <a:lnSpc>
                <a:spcPct val="150000"/>
              </a:lnSpc>
            </a:pPr>
            <a:endParaRPr sz="1800">
              <a:solidFill>
                <a:srgbClr val="666A73"/>
              </a:solidFill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364449" y="460850"/>
            <a:ext cx="5757602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import threading </a:t>
            </a:r>
            <a:r>
              <a:rPr sz="2400">
                <a:solidFill>
                  <a:srgbClr val="282C35"/>
                </a:solidFill>
              </a:rPr>
              <a:t>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sldNum" sz="quarter" idx="2"/>
          </p:nvPr>
        </p:nvSpPr>
        <p:spPr>
          <a:xfrm>
            <a:off x="8514512" y="4747392"/>
            <a:ext cx="301020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5" name="Shape 115"/>
          <p:cNvSpPr/>
          <p:nvPr/>
        </p:nvSpPr>
        <p:spPr>
          <a:xfrm>
            <a:off x="268144" y="1499149"/>
            <a:ext cx="6056702" cy="297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Nativo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Mejora el desempeño 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Gambetea GIL</a:t>
            </a:r>
          </a:p>
          <a:p>
            <a:pPr marL="457200" indent="-342900">
              <a:lnSpc>
                <a:spcPct val="150000"/>
              </a:lnSpc>
              <a:buClr>
                <a:srgbClr val="FF0000"/>
              </a:buClr>
              <a:buSzPct val="100000"/>
              <a:buFont typeface="Lato Regular"/>
              <a:buChar char="●"/>
              <a:defRPr sz="1800">
                <a:solidFill>
                  <a:srgbClr val="FF0000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Alto consumo de memoria</a:t>
            </a:r>
          </a:p>
          <a:p>
            <a:pPr marL="457200" indent="-342900">
              <a:lnSpc>
                <a:spcPct val="150000"/>
              </a:lnSpc>
              <a:buClr>
                <a:srgbClr val="FF0000"/>
              </a:buClr>
              <a:buSzPct val="100000"/>
              <a:buFont typeface="Lato Regular"/>
              <a:buChar char="●"/>
              <a:defRPr sz="1800">
                <a:solidFill>
                  <a:srgbClr val="FF0000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Aún con mucho SO</a:t>
            </a:r>
          </a:p>
          <a:p>
            <a:pPr>
              <a:lnSpc>
                <a:spcPct val="150000"/>
              </a:lnSpc>
            </a:pPr>
            <a:endParaRPr sz="1800">
              <a:solidFill>
                <a:srgbClr val="666A73"/>
              </a:solidFill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364449" y="460850"/>
            <a:ext cx="5757602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import multiprocessing</a:t>
            </a:r>
            <a:r>
              <a:rPr sz="2400">
                <a:solidFill>
                  <a:srgbClr val="282C35"/>
                </a:solidFill>
              </a:rPr>
              <a:t>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5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9" name="Shape 119"/>
          <p:cNvSpPr/>
          <p:nvPr/>
        </p:nvSpPr>
        <p:spPr>
          <a:xfrm>
            <a:off x="268144" y="1499149"/>
            <a:ext cx="6056702" cy="297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API sencilla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Buena documentación 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Green Threads</a:t>
            </a:r>
          </a:p>
          <a:p>
            <a:pPr marL="457200" indent="-342900">
              <a:lnSpc>
                <a:spcPct val="150000"/>
              </a:lnSpc>
              <a:buClr>
                <a:srgbClr val="FF0000"/>
              </a:buClr>
              <a:buSzPct val="100000"/>
              <a:buFont typeface="Lato Regular"/>
              <a:buChar char="●"/>
              <a:defRPr sz="1800">
                <a:solidFill>
                  <a:srgbClr val="FF0000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No es nativo</a:t>
            </a:r>
          </a:p>
          <a:p>
            <a:pPr marL="457200" indent="-342900">
              <a:lnSpc>
                <a:spcPct val="150000"/>
              </a:lnSpc>
              <a:buClr>
                <a:srgbClr val="FF0000"/>
              </a:buClr>
              <a:buSzPct val="100000"/>
              <a:buFont typeface="Lato Regular"/>
              <a:buChar char="●"/>
              <a:defRPr sz="1800">
                <a:solidFill>
                  <a:srgbClr val="FF0000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MonkeyPatch</a:t>
            </a:r>
          </a:p>
          <a:p>
            <a:pPr>
              <a:lnSpc>
                <a:spcPct val="150000"/>
              </a:lnSpc>
            </a:pPr>
            <a:endParaRPr sz="1800">
              <a:solidFill>
                <a:srgbClr val="666A73"/>
              </a:solidFill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364449" y="460850"/>
            <a:ext cx="5757602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import gevent</a:t>
            </a:r>
            <a:r>
              <a:rPr sz="2400">
                <a:solidFill>
                  <a:srgbClr val="282C35"/>
                </a:solidFill>
              </a:rPr>
              <a:t>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9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sldNum" sz="quarter" idx="4294967295"/>
          </p:nvPr>
        </p:nvSpPr>
        <p:spPr>
          <a:xfrm>
            <a:off x="8684344" y="4700818"/>
            <a:ext cx="336814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23" name="Shape 123"/>
          <p:cNvSpPr/>
          <p:nvPr/>
        </p:nvSpPr>
        <p:spPr>
          <a:xfrm>
            <a:off x="-25426" y="-16950"/>
            <a:ext cx="9211802" cy="5203500"/>
          </a:xfrm>
          <a:prstGeom prst="rect">
            <a:avLst/>
          </a:prstGeom>
          <a:solidFill>
            <a:srgbClr val="282C35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24" name="Shape 124"/>
          <p:cNvSpPr/>
          <p:nvPr/>
        </p:nvSpPr>
        <p:spPr>
          <a:xfrm>
            <a:off x="3208800" y="2587476"/>
            <a:ext cx="5499901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El Gevent</a:t>
            </a:r>
          </a:p>
        </p:txBody>
      </p:sp>
      <p:sp>
        <p:nvSpPr>
          <p:cNvPr id="125" name="Shape 125"/>
          <p:cNvSpPr/>
          <p:nvPr/>
        </p:nvSpPr>
        <p:spPr>
          <a:xfrm>
            <a:off x="250550" y="1294617"/>
            <a:ext cx="2745002" cy="16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9600">
                <a:solidFill>
                  <a:srgbClr val="B7B7B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26" name="Shape 126"/>
          <p:cNvSpPr/>
          <p:nvPr/>
        </p:nvSpPr>
        <p:spPr>
          <a:xfrm>
            <a:off x="3280400" y="2566149"/>
            <a:ext cx="5428201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9" name="Shape 129"/>
          <p:cNvSpPr/>
          <p:nvPr/>
        </p:nvSpPr>
        <p:spPr>
          <a:xfrm>
            <a:off x="398400" y="2200922"/>
            <a:ext cx="8347200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20000"/>
              </a:lnSpc>
              <a:defRPr sz="36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¿Qué son Green Threads?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2" name="Shape 132"/>
          <p:cNvSpPr/>
          <p:nvPr/>
        </p:nvSpPr>
        <p:spPr>
          <a:xfrm>
            <a:off x="268144" y="1499149"/>
            <a:ext cx="6056702" cy="171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Libev (Fast event loop)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Greenlet (Green Threads)</a:t>
            </a:r>
          </a:p>
          <a:p>
            <a:pPr>
              <a:lnSpc>
                <a:spcPct val="150000"/>
              </a:lnSpc>
            </a:pPr>
            <a:endParaRPr sz="1800">
              <a:solidFill>
                <a:srgbClr val="666A73"/>
              </a:solidFill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364449" y="460850"/>
            <a:ext cx="5757602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282C35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Gevent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6" name="Shape 136"/>
          <p:cNvSpPr/>
          <p:nvPr/>
        </p:nvSpPr>
        <p:spPr>
          <a:xfrm>
            <a:off x="398400" y="2200920"/>
            <a:ext cx="8347200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20000"/>
              </a:lnSpc>
              <a:defRPr sz="36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Vamos a Empezar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/>
        </p:nvSpPr>
        <p:spPr>
          <a:xfrm>
            <a:off x="364449" y="1346749"/>
            <a:ext cx="3837901" cy="1224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foo():</a:t>
            </a:r>
            <a:br/>
            <a:r>
              <a:t>    print('Arranca foo')</a:t>
            </a:r>
            <a:br/>
            <a:r>
              <a:t>    gevent.</a:t>
            </a:r>
            <a:r>
              <a:rPr>
                <a:solidFill>
                  <a:srgbClr val="000000"/>
                </a:solidFill>
              </a:rPr>
              <a:t>sleep</a:t>
            </a:r>
            <a:r>
              <a:t>(0)</a:t>
            </a:r>
            <a:br/>
            <a:r>
              <a:t>    print('Cambio de contexto foo')</a:t>
            </a:r>
          </a:p>
        </p:txBody>
      </p:sp>
      <p:sp>
        <p:nvSpPr>
          <p:cNvPr id="139" name="Shape 139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0" name="Shape 140"/>
          <p:cNvSpPr/>
          <p:nvPr/>
        </p:nvSpPr>
        <p:spPr>
          <a:xfrm>
            <a:off x="364449" y="460850"/>
            <a:ext cx="5757602" cy="48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282C35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import gevent</a:t>
            </a:r>
          </a:p>
        </p:txBody>
      </p:sp>
      <p:sp>
        <p:nvSpPr>
          <p:cNvPr id="141" name="Shape 141"/>
          <p:cNvSpPr/>
          <p:nvPr/>
        </p:nvSpPr>
        <p:spPr>
          <a:xfrm>
            <a:off x="4575624" y="1346749"/>
            <a:ext cx="3691201" cy="1224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bar():</a:t>
            </a:r>
            <a:br/>
            <a:r>
              <a:t>    print('Pasa a bar')</a:t>
            </a:r>
            <a:br/>
            <a:r>
              <a:t>    gevent.</a:t>
            </a:r>
            <a:r>
              <a:rPr>
                <a:solidFill>
                  <a:srgbClr val="000000"/>
                </a:solidFill>
              </a:rPr>
              <a:t>sleep</a:t>
            </a:r>
            <a:r>
              <a:t>(0)</a:t>
            </a:r>
            <a:br/>
            <a:r>
              <a:t>    print('Cambio implicito bar')</a:t>
            </a:r>
          </a:p>
        </p:txBody>
      </p:sp>
      <p:sp>
        <p:nvSpPr>
          <p:cNvPr id="142" name="Shape 142"/>
          <p:cNvSpPr/>
          <p:nvPr/>
        </p:nvSpPr>
        <p:spPr>
          <a:xfrm>
            <a:off x="2819949" y="3039599"/>
            <a:ext cx="2631002" cy="180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gevent.</a:t>
            </a:r>
            <a:r>
              <a:rPr>
                <a:solidFill>
                  <a:srgbClr val="000000"/>
                </a:solidFill>
              </a:rPr>
              <a:t>joinall</a:t>
            </a:r>
            <a:r>
              <a:t>([</a:t>
            </a:r>
            <a:br/>
            <a:r>
              <a:t>    gevent.</a:t>
            </a:r>
            <a:r>
              <a:rPr>
                <a:solidFill>
                  <a:srgbClr val="000000"/>
                </a:solidFill>
              </a:rPr>
              <a:t>spawn</a:t>
            </a:r>
            <a:r>
              <a:t>(foo),</a:t>
            </a:r>
            <a:br/>
            <a:r>
              <a:t>    gevent.</a:t>
            </a:r>
            <a:r>
              <a:rPr>
                <a:solidFill>
                  <a:srgbClr val="000000"/>
                </a:solidFill>
              </a:rPr>
              <a:t>spawn</a:t>
            </a:r>
            <a:r>
              <a:t>(bar),</a:t>
            </a:r>
            <a:br/>
            <a:r>
              <a:t>])</a:t>
            </a:r>
          </a:p>
          <a:p>
            <a:pPr>
              <a:lnSpc>
                <a:spcPct val="150000"/>
              </a:lnSpc>
            </a:pPr>
            <a:endParaRPr>
              <a:solidFill>
                <a:srgbClr val="666A7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45" name="Group 145"/>
          <p:cNvGrpSpPr/>
          <p:nvPr/>
        </p:nvGrpSpPr>
        <p:grpSpPr>
          <a:xfrm>
            <a:off x="5956049" y="3334575"/>
            <a:ext cx="2763302" cy="1244701"/>
            <a:chOff x="0" y="0"/>
            <a:chExt cx="2763300" cy="1244699"/>
          </a:xfrm>
        </p:grpSpPr>
        <p:sp>
          <p:nvSpPr>
            <p:cNvPr id="143" name="Shape 143"/>
            <p:cNvSpPr/>
            <p:nvPr/>
          </p:nvSpPr>
          <p:spPr>
            <a:xfrm>
              <a:off x="-1" y="0"/>
              <a:ext cx="2763302" cy="1244700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15000"/>
                </a:lnSpc>
              </a:pPr>
            </a:p>
          </p:txBody>
        </p:sp>
        <p:sp>
          <p:nvSpPr>
            <p:cNvPr id="144" name="Shape 144"/>
            <p:cNvSpPr/>
            <p:nvPr/>
          </p:nvSpPr>
          <p:spPr>
            <a:xfrm>
              <a:off x="-1" y="100834"/>
              <a:ext cx="2763302" cy="1043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/>
            <a:p>
              <a:pPr>
                <a:lnSpc>
                  <a:spcPct val="115000"/>
                </a:lnSpc>
                <a:defRPr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Arranca foo</a:t>
              </a:r>
              <a:br/>
              <a:r>
                <a:t>Pasa a bar</a:t>
              </a:r>
              <a:br/>
              <a:r>
                <a:t>Cambio de Contexto foo</a:t>
              </a:r>
              <a:br/>
              <a:r>
                <a:t>Cambio implicito bar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5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8" name="Shape 148"/>
          <p:cNvSpPr/>
          <p:nvPr/>
        </p:nvSpPr>
        <p:spPr>
          <a:xfrm>
            <a:off x="398400" y="2200920"/>
            <a:ext cx="8347200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20000"/>
              </a:lnSpc>
              <a:defRPr sz="36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¿Qué ganamos con eso?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1" name="image05.gif" descr="yoda2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type="sldNum" sz="quarter" idx="4294967295"/>
          </p:nvPr>
        </p:nvSpPr>
        <p:spPr>
          <a:xfrm>
            <a:off x="8754975" y="4700818"/>
            <a:ext cx="266183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75" name="image02.jpg" descr="EB_orange_gradient_02.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8200"/>
            <a:ext cx="9143994" cy="5217251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Shape 76"/>
          <p:cNvSpPr/>
          <p:nvPr/>
        </p:nvSpPr>
        <p:spPr>
          <a:xfrm>
            <a:off x="1138724" y="307875"/>
            <a:ext cx="5711402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Do or do not, there is no try </a:t>
            </a:r>
          </a:p>
          <a:p>
            <a: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 </a:t>
            </a:r>
          </a:p>
        </p:txBody>
      </p:sp>
      <p:pic>
        <p:nvPicPr>
          <p:cNvPr id="77" name="image0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0570" y="495518"/>
            <a:ext cx="447676" cy="390526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/>
          <p:nvPr/>
        </p:nvSpPr>
        <p:spPr>
          <a:xfrm>
            <a:off x="1179955" y="3712500"/>
            <a:ext cx="4094701" cy="158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10000"/>
              </a:lnSpc>
              <a:defRPr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Master Yoda, A long time ago</a:t>
            </a: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sldNum" sz="quarter" idx="4294967295"/>
          </p:nvPr>
        </p:nvSpPr>
        <p:spPr>
          <a:xfrm>
            <a:off x="8684344" y="4700818"/>
            <a:ext cx="336814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54" name="Shape 154"/>
          <p:cNvSpPr/>
          <p:nvPr/>
        </p:nvSpPr>
        <p:spPr>
          <a:xfrm>
            <a:off x="-25426" y="-16950"/>
            <a:ext cx="9211802" cy="5203500"/>
          </a:xfrm>
          <a:prstGeom prst="rect">
            <a:avLst/>
          </a:prstGeom>
          <a:solidFill>
            <a:srgbClr val="282C35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55" name="Shape 155"/>
          <p:cNvSpPr/>
          <p:nvPr/>
        </p:nvSpPr>
        <p:spPr>
          <a:xfrm>
            <a:off x="3208800" y="2587476"/>
            <a:ext cx="5499901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Determinismo</a:t>
            </a:r>
          </a:p>
        </p:txBody>
      </p:sp>
      <p:sp>
        <p:nvSpPr>
          <p:cNvPr id="156" name="Shape 156"/>
          <p:cNvSpPr/>
          <p:nvPr/>
        </p:nvSpPr>
        <p:spPr>
          <a:xfrm>
            <a:off x="250550" y="1294617"/>
            <a:ext cx="2745002" cy="16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9600">
                <a:solidFill>
                  <a:srgbClr val="B7B7B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157" name="Shape 157"/>
          <p:cNvSpPr/>
          <p:nvPr/>
        </p:nvSpPr>
        <p:spPr>
          <a:xfrm>
            <a:off x="3280400" y="2566149"/>
            <a:ext cx="5428201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sldNum" sz="quarter" idx="4294967295"/>
          </p:nvPr>
        </p:nvSpPr>
        <p:spPr>
          <a:xfrm>
            <a:off x="8684344" y="4700818"/>
            <a:ext cx="336814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160" name="image02.jpg" descr="EB_orange_gradient_02.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8200"/>
            <a:ext cx="9143994" cy="5217251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Shape 161"/>
          <p:cNvSpPr/>
          <p:nvPr/>
        </p:nvSpPr>
        <p:spPr>
          <a:xfrm>
            <a:off x="1138724" y="307875"/>
            <a:ext cx="5711402" cy="201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Se conocen las entradas del algoritmo; siempre producirá la misma salida</a:t>
            </a:r>
          </a:p>
          <a:p>
            <a: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 </a:t>
            </a:r>
          </a:p>
        </p:txBody>
      </p:sp>
      <p:pic>
        <p:nvPicPr>
          <p:cNvPr id="162" name="image0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0570" y="495518"/>
            <a:ext cx="447676" cy="390526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Shape 163"/>
          <p:cNvSpPr/>
          <p:nvPr/>
        </p:nvSpPr>
        <p:spPr>
          <a:xfrm>
            <a:off x="1179944" y="3712500"/>
            <a:ext cx="7362302" cy="158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10000"/>
              </a:lnSpc>
              <a:defRPr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https://es.wikipedia.org/wiki/Algoritmo_determinista, 27/11/2016</a:t>
            </a: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6" name="image06.gif" descr="yoda1 (1)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999"/>
            <a:ext cx="9151133" cy="5143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Num" sz="quarter" idx="4294967295"/>
          </p:nvPr>
        </p:nvSpPr>
        <p:spPr>
          <a:xfrm>
            <a:off x="8684344" y="4700818"/>
            <a:ext cx="336814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69" name="Shape 169"/>
          <p:cNvSpPr/>
          <p:nvPr/>
        </p:nvSpPr>
        <p:spPr>
          <a:xfrm>
            <a:off x="-25426" y="-16950"/>
            <a:ext cx="9211802" cy="5203500"/>
          </a:xfrm>
          <a:prstGeom prst="rect">
            <a:avLst/>
          </a:prstGeom>
          <a:solidFill>
            <a:srgbClr val="282C35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70" name="Shape 170"/>
          <p:cNvSpPr/>
          <p:nvPr/>
        </p:nvSpPr>
        <p:spPr>
          <a:xfrm>
            <a:off x="3208800" y="2587476"/>
            <a:ext cx="5499901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Greenlet</a:t>
            </a:r>
          </a:p>
        </p:txBody>
      </p:sp>
      <p:sp>
        <p:nvSpPr>
          <p:cNvPr id="171" name="Shape 171"/>
          <p:cNvSpPr/>
          <p:nvPr/>
        </p:nvSpPr>
        <p:spPr>
          <a:xfrm>
            <a:off x="250550" y="1294617"/>
            <a:ext cx="2745002" cy="16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9600">
                <a:solidFill>
                  <a:srgbClr val="B7B7B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172" name="Shape 172"/>
          <p:cNvSpPr/>
          <p:nvPr/>
        </p:nvSpPr>
        <p:spPr>
          <a:xfrm>
            <a:off x="3280400" y="2566149"/>
            <a:ext cx="5428201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5" name="Shape 175"/>
          <p:cNvSpPr/>
          <p:nvPr/>
        </p:nvSpPr>
        <p:spPr>
          <a:xfrm>
            <a:off x="398400" y="2200922"/>
            <a:ext cx="8347200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20000"/>
              </a:lnSpc>
              <a:defRPr sz="36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Yo Soy un Greenlet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364449" y="356149"/>
            <a:ext cx="3837901" cy="3830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import gevent</a:t>
            </a:r>
            <a:br/>
            <a:r>
              <a:t>from gevent import </a:t>
            </a:r>
            <a:r>
              <a:rPr>
                <a:solidFill>
                  <a:srgbClr val="000000"/>
                </a:solidFill>
              </a:rPr>
              <a:t>Greenlet</a:t>
            </a:r>
            <a:endParaRPr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br>
              <a:rPr>
                <a:solidFill>
                  <a:srgbClr val="000000"/>
                </a:solidFill>
              </a:rPr>
            </a:br>
            <a:r>
              <a:t>class YoSoyUnGreenlet(</a:t>
            </a:r>
            <a:r>
              <a:rPr>
                <a:solidFill>
                  <a:srgbClr val="000000"/>
                </a:solidFill>
              </a:rPr>
              <a:t>Greenlet</a:t>
            </a:r>
            <a:r>
              <a:t>):</a:t>
            </a:r>
            <a:br/>
          </a:p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def __init__(self, message, n):</a:t>
            </a:r>
            <a:br/>
            <a:r>
              <a:t>        </a:t>
            </a:r>
            <a:r>
              <a:rPr>
                <a:solidFill>
                  <a:srgbClr val="000000"/>
                </a:solidFill>
              </a:rPr>
              <a:t>Greenlet</a:t>
            </a:r>
            <a:r>
              <a:t>.__init__(self)</a:t>
            </a:r>
            <a:br/>
            <a:r>
              <a:t>        self.message = message</a:t>
            </a:r>
            <a:br/>
            <a:r>
              <a:t>        self.n = n</a:t>
            </a:r>
          </a:p>
          <a:p>
            <a:pPr>
              <a:lnSpc>
                <a:spcPct val="150000"/>
              </a:lnSpc>
            </a:pPr>
            <a:endParaRPr>
              <a:solidFill>
                <a:srgbClr val="666A7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def </a:t>
            </a:r>
            <a:r>
              <a:rPr>
                <a:solidFill>
                  <a:srgbClr val="000000"/>
                </a:solidFill>
              </a:rPr>
              <a:t>_run</a:t>
            </a:r>
            <a:r>
              <a:t>(self):</a:t>
            </a:r>
            <a:br/>
            <a:r>
              <a:t>        print(self.message)</a:t>
            </a:r>
            <a:br/>
            <a:r>
              <a:t>        gevent.sleep(self.n)</a:t>
            </a:r>
          </a:p>
        </p:txBody>
      </p:sp>
      <p:sp>
        <p:nvSpPr>
          <p:cNvPr id="178" name="Shape 178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9" name="Shape 179"/>
          <p:cNvSpPr/>
          <p:nvPr/>
        </p:nvSpPr>
        <p:spPr>
          <a:xfrm>
            <a:off x="4341924" y="2032549"/>
            <a:ext cx="4153501" cy="934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yo = YoSoyUnGreenlet("PyconAr 2016", 3)</a:t>
            </a:r>
            <a:br/>
            <a:r>
              <a:t>yo.</a:t>
            </a:r>
            <a:r>
              <a:rPr>
                <a:solidFill>
                  <a:srgbClr val="000000"/>
                </a:solidFill>
              </a:rPr>
              <a:t>start</a:t>
            </a:r>
            <a:r>
              <a:t>()</a:t>
            </a:r>
            <a:br/>
            <a:r>
              <a:t>yo.</a:t>
            </a:r>
            <a:r>
              <a:rPr>
                <a:solidFill>
                  <a:srgbClr val="000000"/>
                </a:solidFill>
              </a:rPr>
              <a:t>join</a:t>
            </a:r>
            <a:r>
              <a:t>()</a:t>
            </a:r>
          </a:p>
        </p:txBody>
      </p:sp>
      <p:grpSp>
        <p:nvGrpSpPr>
          <p:cNvPr id="182" name="Group 182"/>
          <p:cNvGrpSpPr/>
          <p:nvPr/>
        </p:nvGrpSpPr>
        <p:grpSpPr>
          <a:xfrm>
            <a:off x="5956049" y="3334575"/>
            <a:ext cx="2763302" cy="1244701"/>
            <a:chOff x="0" y="0"/>
            <a:chExt cx="2763300" cy="1244699"/>
          </a:xfrm>
        </p:grpSpPr>
        <p:sp>
          <p:nvSpPr>
            <p:cNvPr id="180" name="Shape 180"/>
            <p:cNvSpPr/>
            <p:nvPr/>
          </p:nvSpPr>
          <p:spPr>
            <a:xfrm>
              <a:off x="-1" y="0"/>
              <a:ext cx="2763302" cy="1244700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15000"/>
                </a:lnSpc>
              </a:pPr>
            </a:p>
          </p:txBody>
        </p:sp>
        <p:sp>
          <p:nvSpPr>
            <p:cNvPr id="181" name="Shape 181"/>
            <p:cNvSpPr/>
            <p:nvPr/>
          </p:nvSpPr>
          <p:spPr>
            <a:xfrm>
              <a:off x="-1" y="444517"/>
              <a:ext cx="2763302" cy="3556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lnSpc>
                  <a:spcPct val="115000"/>
                </a:lnSpc>
                <a:defRPr>
                  <a:solidFill>
                    <a:srgbClr val="F3F3F3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pPr/>
              <a:r>
                <a:t>PyConAr 2016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2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5" name="Shape 185"/>
          <p:cNvSpPr/>
          <p:nvPr/>
        </p:nvSpPr>
        <p:spPr>
          <a:xfrm>
            <a:off x="398400" y="2200922"/>
            <a:ext cx="8347200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20000"/>
              </a:lnSpc>
              <a:defRPr sz="36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Estados de un Greenlet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8" name="Shape 188"/>
          <p:cNvSpPr/>
          <p:nvPr/>
        </p:nvSpPr>
        <p:spPr>
          <a:xfrm>
            <a:off x="268144" y="1499149"/>
            <a:ext cx="6056702" cy="2783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Consolas"/>
              <a:buChar char="●"/>
              <a:defRPr sz="1800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started - bool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Consolas"/>
              <a:buChar char="●"/>
              <a:defRPr sz="1800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ready() - bool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Consolas"/>
              <a:buChar char="●"/>
              <a:defRPr sz="1800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successful() - bool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Consolas"/>
              <a:buChar char="●"/>
              <a:defRPr sz="1800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value - the return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Consolas"/>
              <a:buChar char="●"/>
              <a:defRPr sz="1800"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exception - the exception</a:t>
            </a:r>
          </a:p>
          <a:p>
            <a:pPr>
              <a:lnSpc>
                <a:spcPct val="150000"/>
              </a:lnSpc>
            </a:pPr>
            <a:endParaRPr sz="1800">
              <a:solidFill>
                <a:srgbClr val="666A73"/>
              </a:solidFill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89" name="Shape 189"/>
          <p:cNvSpPr/>
          <p:nvPr/>
        </p:nvSpPr>
        <p:spPr>
          <a:xfrm>
            <a:off x="364449" y="460850"/>
            <a:ext cx="5757602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282C35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Estados de un Greenlet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2" name="image07.gif" descr="yoda1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type="sldNum" sz="quarter" idx="4294967295"/>
          </p:nvPr>
        </p:nvSpPr>
        <p:spPr>
          <a:xfrm>
            <a:off x="8684344" y="4700818"/>
            <a:ext cx="336814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95" name="Shape 195"/>
          <p:cNvSpPr/>
          <p:nvPr/>
        </p:nvSpPr>
        <p:spPr>
          <a:xfrm>
            <a:off x="-25426" y="-16950"/>
            <a:ext cx="9211802" cy="5203500"/>
          </a:xfrm>
          <a:prstGeom prst="rect">
            <a:avLst/>
          </a:prstGeom>
          <a:solidFill>
            <a:srgbClr val="282C35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96" name="Shape 196"/>
          <p:cNvSpPr/>
          <p:nvPr/>
        </p:nvSpPr>
        <p:spPr>
          <a:xfrm>
            <a:off x="3208800" y="2587476"/>
            <a:ext cx="5499901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Signals y Timeouts</a:t>
            </a:r>
          </a:p>
        </p:txBody>
      </p:sp>
      <p:sp>
        <p:nvSpPr>
          <p:cNvPr id="197" name="Shape 197"/>
          <p:cNvSpPr/>
          <p:nvPr/>
        </p:nvSpPr>
        <p:spPr>
          <a:xfrm>
            <a:off x="250550" y="1294617"/>
            <a:ext cx="2745002" cy="16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9600">
                <a:solidFill>
                  <a:srgbClr val="B7B7B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6</a:t>
            </a:r>
          </a:p>
        </p:txBody>
      </p:sp>
      <p:sp>
        <p:nvSpPr>
          <p:cNvPr id="198" name="Shape 198"/>
          <p:cNvSpPr/>
          <p:nvPr/>
        </p:nvSpPr>
        <p:spPr>
          <a:xfrm>
            <a:off x="3280400" y="2566149"/>
            <a:ext cx="5428201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/>
        </p:nvSpPr>
        <p:spPr>
          <a:xfrm>
            <a:off x="364449" y="1061250"/>
            <a:ext cx="2786101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282C35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Agenda</a:t>
            </a:r>
          </a:p>
        </p:txBody>
      </p:sp>
      <p:sp>
        <p:nvSpPr>
          <p:cNvPr id="81" name="Shape 81"/>
          <p:cNvSpPr/>
          <p:nvPr>
            <p:ph type="sldNum" sz="quarter" idx="2"/>
          </p:nvPr>
        </p:nvSpPr>
        <p:spPr>
          <a:xfrm>
            <a:off x="8563475" y="4747392"/>
            <a:ext cx="252056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2" name="Shape 82"/>
          <p:cNvSpPr/>
          <p:nvPr/>
        </p:nvSpPr>
        <p:spPr>
          <a:xfrm>
            <a:off x="3123897" y="1134723"/>
            <a:ext cx="5587801" cy="3062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42900">
              <a:lnSpc>
                <a:spcPct val="120000"/>
              </a:lnSpc>
              <a:buClr>
                <a:srgbClr val="666A73"/>
              </a:buClr>
              <a:buSzPct val="100000"/>
              <a:buAutoNum type="arabicPeriod" startAt="1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Mi Problema</a:t>
            </a:r>
          </a:p>
          <a:p>
            <a:pPr marL="457200" indent="-342900">
              <a:lnSpc>
                <a:spcPct val="120000"/>
              </a:lnSpc>
              <a:buClr>
                <a:srgbClr val="666A73"/>
              </a:buClr>
              <a:buSzPct val="100000"/>
              <a:buAutoNum type="arabicPeriod" startAt="1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Opciones</a:t>
            </a:r>
          </a:p>
          <a:p>
            <a:pPr marL="457200" indent="-342900">
              <a:lnSpc>
                <a:spcPct val="120000"/>
              </a:lnSpc>
              <a:buClr>
                <a:srgbClr val="666A73"/>
              </a:buClr>
              <a:buSzPct val="100000"/>
              <a:buAutoNum type="arabicPeriod" startAt="1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El Gevent</a:t>
            </a:r>
          </a:p>
          <a:p>
            <a:pPr marL="457200" indent="-342900">
              <a:lnSpc>
                <a:spcPct val="120000"/>
              </a:lnSpc>
              <a:buClr>
                <a:srgbClr val="666A73"/>
              </a:buClr>
              <a:buSzPct val="100000"/>
              <a:buAutoNum type="arabicPeriod" startAt="1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Determinismo</a:t>
            </a:r>
          </a:p>
          <a:p>
            <a:pPr marL="457200" indent="-342900">
              <a:lnSpc>
                <a:spcPct val="120000"/>
              </a:lnSpc>
              <a:buClr>
                <a:srgbClr val="666A73"/>
              </a:buClr>
              <a:buSzPct val="100000"/>
              <a:buAutoNum type="arabicPeriod" startAt="1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Greenlet</a:t>
            </a:r>
          </a:p>
          <a:p>
            <a:pPr marL="457200" indent="-342900">
              <a:lnSpc>
                <a:spcPct val="120000"/>
              </a:lnSpc>
              <a:buClr>
                <a:srgbClr val="666A73"/>
              </a:buClr>
              <a:buSzPct val="100000"/>
              <a:buAutoNum type="arabicPeriod" startAt="1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Signals y Timeouts</a:t>
            </a:r>
          </a:p>
          <a:p>
            <a:pPr marL="457200" indent="-342900">
              <a:lnSpc>
                <a:spcPct val="120000"/>
              </a:lnSpc>
              <a:buClr>
                <a:srgbClr val="666A73"/>
              </a:buClr>
              <a:buSzPct val="100000"/>
              <a:buAutoNum type="arabicPeriod" startAt="1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Colas</a:t>
            </a:r>
          </a:p>
          <a:p>
            <a:pPr marL="457200" indent="-342900">
              <a:lnSpc>
                <a:spcPct val="120000"/>
              </a:lnSpc>
              <a:buClr>
                <a:srgbClr val="666A73"/>
              </a:buClr>
              <a:buSzPct val="100000"/>
              <a:buAutoNum type="arabicPeriod" startAt="1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Gevent + Flask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1" name="Shape 201"/>
          <p:cNvSpPr/>
          <p:nvPr/>
        </p:nvSpPr>
        <p:spPr>
          <a:xfrm>
            <a:off x="398400" y="2200922"/>
            <a:ext cx="8347200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20000"/>
              </a:lnSpc>
              <a:defRPr sz="36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Una vida sin zombies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/>
        </p:nvSpPr>
        <p:spPr>
          <a:xfrm>
            <a:off x="364450" y="356149"/>
            <a:ext cx="4008600" cy="3541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import gevent</a:t>
            </a:r>
            <a:br/>
            <a:r>
              <a:t>import </a:t>
            </a:r>
            <a:r>
              <a:rPr>
                <a:solidFill>
                  <a:srgbClr val="000000"/>
                </a:solidFill>
              </a:rPr>
              <a:t>signal</a:t>
            </a:r>
            <a:br>
              <a:rPr>
                <a:solidFill>
                  <a:srgbClr val="000000"/>
                </a:solidFill>
              </a:rPr>
            </a:br>
            <a:br>
              <a:rPr>
                <a:solidFill>
                  <a:srgbClr val="000000"/>
                </a:solidFill>
              </a:rPr>
            </a:br>
            <a:r>
              <a:t>def run_forever():</a:t>
            </a:r>
            <a:br/>
            <a:r>
              <a:t>    gevent.sleep(1000)</a:t>
            </a:r>
            <a:br/>
            <a:br/>
            <a:r>
              <a:t>if __name__ == '__main__':</a:t>
            </a:r>
            <a:br/>
            <a:r>
              <a:t>    gevent.</a:t>
            </a:r>
            <a:r>
              <a:rPr>
                <a:solidFill>
                  <a:srgbClr val="000000"/>
                </a:solidFill>
              </a:rPr>
              <a:t>signal</a:t>
            </a:r>
            <a:r>
              <a:t>(</a:t>
            </a:r>
          </a:p>
          <a:p>
            <a:pPr indent="914400">
              <a:lnSpc>
                <a:spcPct val="150000"/>
              </a:lnSpc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signal</a:t>
            </a:r>
            <a:r>
              <a:rPr>
                <a:solidFill>
                  <a:srgbClr val="666A73"/>
                </a:solidFill>
              </a:rPr>
              <a:t>.</a:t>
            </a:r>
            <a:r>
              <a:t>SIGQUIT</a:t>
            </a:r>
            <a:r>
              <a:rPr>
                <a:solidFill>
                  <a:srgbClr val="666A73"/>
                </a:solidFill>
              </a:rPr>
              <a:t>,</a:t>
            </a:r>
            <a:endParaRPr>
              <a:solidFill>
                <a:srgbClr val="666A73"/>
              </a:solidFill>
            </a:endParaRPr>
          </a:p>
          <a:p>
            <a:pPr indent="914400"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gevent.</a:t>
            </a:r>
            <a:r>
              <a:rPr>
                <a:solidFill>
                  <a:srgbClr val="000000"/>
                </a:solidFill>
              </a:rPr>
              <a:t>kill</a:t>
            </a:r>
            <a:r>
              <a:t>)</a:t>
            </a:r>
          </a:p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thread = gevent.spawn(run_forever)</a:t>
            </a:r>
            <a:br/>
            <a:r>
              <a:t>    thread.join()</a:t>
            </a:r>
          </a:p>
        </p:txBody>
      </p:sp>
      <p:sp>
        <p:nvSpPr>
          <p:cNvPr id="204" name="Shape 204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5" name="Shape 205"/>
          <p:cNvSpPr/>
          <p:nvPr/>
        </p:nvSpPr>
        <p:spPr>
          <a:xfrm>
            <a:off x="4617425" y="356149"/>
            <a:ext cx="4008601" cy="3541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import gevent</a:t>
            </a:r>
            <a:br/>
            <a:r>
              <a:t>from gevent import </a:t>
            </a:r>
            <a:r>
              <a:rPr>
                <a:solidFill>
                  <a:srgbClr val="000000"/>
                </a:solidFill>
              </a:rPr>
              <a:t>Timeout</a:t>
            </a:r>
            <a:br>
              <a:rPr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time_to_wait = 5  # seconds</a:t>
            </a:r>
            <a:br/>
          </a:p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br/>
            <a:r>
              <a:t>class TooLong(Exception):</a:t>
            </a:r>
            <a:br/>
            <a:r>
              <a:t>    pass</a:t>
            </a:r>
            <a:br/>
          </a:p>
          <a:p>
            <a:pPr>
              <a:lnSpc>
                <a:spcPct val="150000"/>
              </a:lnSpc>
            </a:pPr>
            <a:endParaRPr>
              <a:solidFill>
                <a:srgbClr val="666A7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50000"/>
              </a:lnSpc>
              <a:defRPr>
                <a:solidFill>
                  <a:srgbClr val="666A7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with </a:t>
            </a:r>
            <a:r>
              <a:rPr>
                <a:solidFill>
                  <a:srgbClr val="000000"/>
                </a:solidFill>
              </a:rPr>
              <a:t>Timeout</a:t>
            </a:r>
            <a:r>
              <a:t>(time_to_wait, TooLong):</a:t>
            </a:r>
            <a:br/>
            <a:r>
              <a:t>    gevent.sleep(10)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8" name="image08.gif" descr="foto2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878" y="-23873"/>
            <a:ext cx="9186446" cy="51673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sldNum" sz="quarter" idx="4294967295"/>
          </p:nvPr>
        </p:nvSpPr>
        <p:spPr>
          <a:xfrm>
            <a:off x="8684344" y="4700818"/>
            <a:ext cx="336814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11" name="Shape 211"/>
          <p:cNvSpPr/>
          <p:nvPr/>
        </p:nvSpPr>
        <p:spPr>
          <a:xfrm>
            <a:off x="-25426" y="-16950"/>
            <a:ext cx="9211802" cy="5203500"/>
          </a:xfrm>
          <a:prstGeom prst="rect">
            <a:avLst/>
          </a:prstGeom>
          <a:solidFill>
            <a:srgbClr val="282C35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12" name="Shape 212"/>
          <p:cNvSpPr/>
          <p:nvPr/>
        </p:nvSpPr>
        <p:spPr>
          <a:xfrm>
            <a:off x="3208800" y="2587476"/>
            <a:ext cx="5499901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Colas</a:t>
            </a:r>
          </a:p>
        </p:txBody>
      </p:sp>
      <p:sp>
        <p:nvSpPr>
          <p:cNvPr id="213" name="Shape 213"/>
          <p:cNvSpPr/>
          <p:nvPr/>
        </p:nvSpPr>
        <p:spPr>
          <a:xfrm>
            <a:off x="250550" y="1294617"/>
            <a:ext cx="2745002" cy="16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9600">
                <a:solidFill>
                  <a:srgbClr val="B7B7B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7</a:t>
            </a:r>
          </a:p>
        </p:txBody>
      </p:sp>
      <p:sp>
        <p:nvSpPr>
          <p:cNvPr id="214" name="Shape 214"/>
          <p:cNvSpPr/>
          <p:nvPr/>
        </p:nvSpPr>
        <p:spPr>
          <a:xfrm>
            <a:off x="3280400" y="2566149"/>
            <a:ext cx="5428201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17" name="image09.gif" descr="yoda5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type="sldNum" sz="quarter" idx="4294967295"/>
          </p:nvPr>
        </p:nvSpPr>
        <p:spPr>
          <a:xfrm>
            <a:off x="8684344" y="4700818"/>
            <a:ext cx="336814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20" name="Shape 220"/>
          <p:cNvSpPr/>
          <p:nvPr/>
        </p:nvSpPr>
        <p:spPr>
          <a:xfrm>
            <a:off x="-25426" y="-16950"/>
            <a:ext cx="9211802" cy="5203500"/>
          </a:xfrm>
          <a:prstGeom prst="rect">
            <a:avLst/>
          </a:prstGeom>
          <a:solidFill>
            <a:srgbClr val="282C35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21" name="Shape 221"/>
          <p:cNvSpPr/>
          <p:nvPr/>
        </p:nvSpPr>
        <p:spPr>
          <a:xfrm>
            <a:off x="3208800" y="2587476"/>
            <a:ext cx="5499901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Gevent + Flask</a:t>
            </a:r>
          </a:p>
        </p:txBody>
      </p:sp>
      <p:sp>
        <p:nvSpPr>
          <p:cNvPr id="222" name="Shape 222"/>
          <p:cNvSpPr/>
          <p:nvPr/>
        </p:nvSpPr>
        <p:spPr>
          <a:xfrm>
            <a:off x="250550" y="1294617"/>
            <a:ext cx="2745002" cy="16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9600">
                <a:solidFill>
                  <a:srgbClr val="B7B7B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8</a:t>
            </a:r>
          </a:p>
        </p:txBody>
      </p:sp>
      <p:sp>
        <p:nvSpPr>
          <p:cNvPr id="223" name="Shape 223"/>
          <p:cNvSpPr/>
          <p:nvPr/>
        </p:nvSpPr>
        <p:spPr>
          <a:xfrm>
            <a:off x="3280400" y="2566149"/>
            <a:ext cx="5428201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type="sldNum" sz="quarter" idx="2"/>
          </p:nvPr>
        </p:nvSpPr>
        <p:spPr>
          <a:xfrm>
            <a:off x="8506971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6" name="image10.gif" descr="yoda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type="sldNum" sz="quarter" idx="4294967295"/>
          </p:nvPr>
        </p:nvSpPr>
        <p:spPr>
          <a:xfrm>
            <a:off x="8684344" y="4700818"/>
            <a:ext cx="336814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229" name="image02.jpg" descr="EB_orange_gradient_02.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8200"/>
            <a:ext cx="9143994" cy="5217251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Shape 230"/>
          <p:cNvSpPr/>
          <p:nvPr/>
        </p:nvSpPr>
        <p:spPr>
          <a:xfrm>
            <a:off x="1138724" y="307875"/>
            <a:ext cx="5711402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May the Gevent be with you.  </a:t>
            </a:r>
          </a:p>
          <a:p>
            <a: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 </a:t>
            </a:r>
          </a:p>
        </p:txBody>
      </p:sp>
      <p:pic>
        <p:nvPicPr>
          <p:cNvPr id="231" name="image0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0570" y="495518"/>
            <a:ext cx="447676" cy="390526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Shape 232"/>
          <p:cNvSpPr/>
          <p:nvPr/>
        </p:nvSpPr>
        <p:spPr>
          <a:xfrm>
            <a:off x="1179955" y="3712500"/>
            <a:ext cx="4094701" cy="1823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110000"/>
              </a:lnSpc>
              <a:defRPr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—Vinicius Pacheco Kenobi, PyConAr 2016</a:t>
            </a: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  <a:p>
            <a:pPr>
              <a:lnSpc>
                <a:spcPct val="110000"/>
              </a:lnSpc>
            </a:pPr>
            <a:endParaRPr>
              <a:solidFill>
                <a:srgbClr val="FFFFFF"/>
              </a:solidFill>
              <a:latin typeface="Lato Regular"/>
              <a:ea typeface="Lato Regular"/>
              <a:cs typeface="Lato Regular"/>
              <a:sym typeface="Lato Regular"/>
            </a:endParaR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type="sldNum" sz="quarter" idx="2"/>
          </p:nvPr>
        </p:nvSpPr>
        <p:spPr>
          <a:xfrm>
            <a:off x="8506970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5" name="image02.jpg" descr="EB_orange_gradient_02.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3994" cy="5189052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Shape 236"/>
          <p:cNvSpPr/>
          <p:nvPr/>
        </p:nvSpPr>
        <p:spPr>
          <a:xfrm>
            <a:off x="466100" y="2508524"/>
            <a:ext cx="8194800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37" name="Shape 237"/>
          <p:cNvSpPr/>
          <p:nvPr/>
        </p:nvSpPr>
        <p:spPr>
          <a:xfrm>
            <a:off x="367136" y="2508524"/>
            <a:ext cx="8223302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¿Preguntas?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type="sldNum" sz="quarter" idx="2"/>
          </p:nvPr>
        </p:nvSpPr>
        <p:spPr>
          <a:xfrm>
            <a:off x="8506970" y="4747392"/>
            <a:ext cx="308561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40" name="image02.jpg" descr="EB_orange_gradient_02.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3994" cy="5189052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Shape 241"/>
          <p:cNvSpPr/>
          <p:nvPr/>
        </p:nvSpPr>
        <p:spPr>
          <a:xfrm>
            <a:off x="466100" y="2508524"/>
            <a:ext cx="8194800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42" name="Shape 242"/>
          <p:cNvSpPr/>
          <p:nvPr/>
        </p:nvSpPr>
        <p:spPr>
          <a:xfrm>
            <a:off x="367136" y="2508524"/>
            <a:ext cx="8223302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Gracias </a:t>
            </a:r>
            <a:r>
              <a:rPr sz="2400"/>
              <a:t>(</a:t>
            </a:r>
            <a:r>
              <a:rPr sz="2400"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https://github.com/viniciusfeitosa/pyconar2016</a:t>
            </a:r>
            <a:r>
              <a:rPr sz="2400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sldNum" sz="quarter" idx="4294967295"/>
          </p:nvPr>
        </p:nvSpPr>
        <p:spPr>
          <a:xfrm>
            <a:off x="8754975" y="4700818"/>
            <a:ext cx="266182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sp>
        <p:nvSpPr>
          <p:cNvPr id="85" name="Shape 85"/>
          <p:cNvSpPr/>
          <p:nvPr/>
        </p:nvSpPr>
        <p:spPr>
          <a:xfrm>
            <a:off x="-25426" y="-16950"/>
            <a:ext cx="9211802" cy="5203500"/>
          </a:xfrm>
          <a:prstGeom prst="rect">
            <a:avLst/>
          </a:prstGeom>
          <a:solidFill>
            <a:srgbClr val="282C35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6" name="Shape 86"/>
          <p:cNvSpPr/>
          <p:nvPr/>
        </p:nvSpPr>
        <p:spPr>
          <a:xfrm>
            <a:off x="3208800" y="2587476"/>
            <a:ext cx="5499900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Mi Problema</a:t>
            </a:r>
          </a:p>
        </p:txBody>
      </p:sp>
      <p:sp>
        <p:nvSpPr>
          <p:cNvPr id="87" name="Shape 87"/>
          <p:cNvSpPr/>
          <p:nvPr/>
        </p:nvSpPr>
        <p:spPr>
          <a:xfrm>
            <a:off x="250550" y="1294617"/>
            <a:ext cx="2745002" cy="16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9600">
                <a:solidFill>
                  <a:srgbClr val="B7B7B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88" name="Shape 88"/>
          <p:cNvSpPr/>
          <p:nvPr/>
        </p:nvSpPr>
        <p:spPr>
          <a:xfrm>
            <a:off x="3280400" y="2566149"/>
            <a:ext cx="5428200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sldNum" sz="quarter" idx="2"/>
          </p:nvPr>
        </p:nvSpPr>
        <p:spPr>
          <a:xfrm>
            <a:off x="8563476" y="4747392"/>
            <a:ext cx="252056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91" name="image04.jpg" descr="foto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878" y="-23873"/>
            <a:ext cx="9186448" cy="51673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sldNum" sz="quarter" idx="2"/>
          </p:nvPr>
        </p:nvSpPr>
        <p:spPr>
          <a:xfrm>
            <a:off x="8563476" y="4747392"/>
            <a:ext cx="252056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4" name="Shape 94"/>
          <p:cNvSpPr/>
          <p:nvPr/>
        </p:nvSpPr>
        <p:spPr>
          <a:xfrm>
            <a:off x="398400" y="2200922"/>
            <a:ext cx="8347200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20000"/>
              </a:lnSpc>
              <a:defRPr sz="36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Blocking I/O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sldNum" sz="quarter" idx="2"/>
          </p:nvPr>
        </p:nvSpPr>
        <p:spPr>
          <a:xfrm>
            <a:off x="8563476" y="4747392"/>
            <a:ext cx="252056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7" name="Shape 97"/>
          <p:cNvSpPr/>
          <p:nvPr/>
        </p:nvSpPr>
        <p:spPr>
          <a:xfrm>
            <a:off x="268144" y="1499149"/>
            <a:ext cx="6056702" cy="28948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Protocolo HTTP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Archivos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Databases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Sockets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Colas…</a:t>
            </a:r>
          </a:p>
          <a:p>
            <a:pPr marL="457200" indent="-342900">
              <a:lnSpc>
                <a:spcPct val="150000"/>
              </a:lnSpc>
              <a:buClr>
                <a:srgbClr val="666A73"/>
              </a:buClr>
              <a:buSzPct val="100000"/>
              <a:buFont typeface="Lato Regular"/>
              <a:buChar char="●"/>
              <a:defRPr sz="1800">
                <a:solidFill>
                  <a:srgbClr val="666A73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  <a:r>
              <a:t>...Todas las cosas que aguardan respuesta</a:t>
            </a:r>
          </a:p>
        </p:txBody>
      </p:sp>
      <p:sp>
        <p:nvSpPr>
          <p:cNvPr id="98" name="Shape 98"/>
          <p:cNvSpPr/>
          <p:nvPr/>
        </p:nvSpPr>
        <p:spPr>
          <a:xfrm>
            <a:off x="364449" y="460850"/>
            <a:ext cx="5757602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282C35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Blocking I/O: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sldNum" sz="quarter" idx="4294967295"/>
          </p:nvPr>
        </p:nvSpPr>
        <p:spPr>
          <a:xfrm>
            <a:off x="8754975" y="4700818"/>
            <a:ext cx="266183" cy="3183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0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01" name="Shape 101"/>
          <p:cNvSpPr/>
          <p:nvPr/>
        </p:nvSpPr>
        <p:spPr>
          <a:xfrm>
            <a:off x="-25426" y="-16950"/>
            <a:ext cx="9211802" cy="5203500"/>
          </a:xfrm>
          <a:prstGeom prst="rect">
            <a:avLst/>
          </a:prstGeom>
          <a:solidFill>
            <a:srgbClr val="282C35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2" name="Shape 102"/>
          <p:cNvSpPr/>
          <p:nvPr/>
        </p:nvSpPr>
        <p:spPr>
          <a:xfrm>
            <a:off x="3208800" y="2587476"/>
            <a:ext cx="5499901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Opciones</a:t>
            </a:r>
          </a:p>
        </p:txBody>
      </p:sp>
      <p:sp>
        <p:nvSpPr>
          <p:cNvPr id="103" name="Shape 103"/>
          <p:cNvSpPr/>
          <p:nvPr/>
        </p:nvSpPr>
        <p:spPr>
          <a:xfrm>
            <a:off x="250550" y="1294617"/>
            <a:ext cx="2745002" cy="16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9600">
                <a:solidFill>
                  <a:srgbClr val="B7B7B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04" name="Shape 104"/>
          <p:cNvSpPr/>
          <p:nvPr/>
        </p:nvSpPr>
        <p:spPr>
          <a:xfrm>
            <a:off x="3280400" y="2566149"/>
            <a:ext cx="5428201" cy="1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Num" sz="quarter" idx="2"/>
          </p:nvPr>
        </p:nvSpPr>
        <p:spPr>
          <a:xfrm>
            <a:off x="8563476" y="4747392"/>
            <a:ext cx="252056" cy="2938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7" name="Shape 107"/>
          <p:cNvSpPr/>
          <p:nvPr/>
        </p:nvSpPr>
        <p:spPr>
          <a:xfrm>
            <a:off x="398400" y="868047"/>
            <a:ext cx="8347200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120000"/>
              </a:lnSpc>
              <a:defRPr sz="36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POC</a:t>
            </a:r>
          </a:p>
        </p:txBody>
      </p:sp>
      <p:sp>
        <p:nvSpPr>
          <p:cNvPr id="108" name="Shape 108"/>
          <p:cNvSpPr/>
          <p:nvPr/>
        </p:nvSpPr>
        <p:spPr>
          <a:xfrm>
            <a:off x="398400" y="2254647"/>
            <a:ext cx="8347200" cy="741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120000"/>
              </a:lnSpc>
              <a:defRPr sz="3600">
                <a:solidFill>
                  <a:srgbClr val="FFFFFF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pPr/>
            <a:r>
              <a:t>Programación Orientada a Capitalismo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8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-light-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-light-2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simple-light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-light-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-light-2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simple-light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